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18" r:id="rId2"/>
    <p:sldId id="260" r:id="rId3"/>
    <p:sldId id="262" r:id="rId4"/>
    <p:sldId id="475" r:id="rId5"/>
    <p:sldId id="476" r:id="rId6"/>
    <p:sldId id="512" r:id="rId7"/>
    <p:sldId id="513" r:id="rId8"/>
    <p:sldId id="542" r:id="rId9"/>
    <p:sldId id="543" r:id="rId10"/>
    <p:sldId id="544" r:id="rId11"/>
    <p:sldId id="545" r:id="rId12"/>
    <p:sldId id="546" r:id="rId13"/>
    <p:sldId id="547" r:id="rId14"/>
    <p:sldId id="548" r:id="rId15"/>
    <p:sldId id="549" r:id="rId16"/>
    <p:sldId id="551" r:id="rId17"/>
    <p:sldId id="553" r:id="rId18"/>
    <p:sldId id="554" r:id="rId19"/>
    <p:sldId id="556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79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A8"/>
    <a:srgbClr val="3F21F1"/>
    <a:srgbClr val="004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9" autoAdjust="0"/>
  </p:normalViewPr>
  <p:slideViewPr>
    <p:cSldViewPr>
      <p:cViewPr varScale="1">
        <p:scale>
          <a:sx n="77" d="100"/>
          <a:sy n="77" d="100"/>
        </p:scale>
        <p:origin x="90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519A841-229C-4536-9187-C2ADFE99B617}" type="datetimeFigureOut">
              <a:rPr lang="zh-CN" altLang="en-US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5BE26F-04B8-415D-B1CD-C9BB6047607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AC1450-904E-4FA6-8761-E4FAC0837620}" type="datetimeFigureOut">
              <a:rPr lang="zh-CN" altLang="en-US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0564BA8-0B8C-47CD-BCA4-1448C8AFB81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python-cn.readthedocs.io/zh_CN/latest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4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⽅法返回的是⼀个在指定轴上删除了指定值的新对象，通过传递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axis=1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axis='columns'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可以删除列的值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quotesdfIBM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quotesdfIBM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删除了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biopython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>
                <a:hlinkClick r:id="rId3"/>
              </a:rPr>
              <a:t>Biopython</a:t>
            </a:r>
            <a:r>
              <a:rPr lang="en-US" dirty="0">
                <a:hlinkClick r:id="rId3"/>
              </a:rPr>
              <a:t> </a:t>
            </a:r>
            <a:r>
              <a:rPr lang="zh-CN" altLang="en-US" dirty="0">
                <a:hlinkClick r:id="rId3"/>
              </a:rPr>
              <a:t>教程与手册 </a:t>
            </a:r>
            <a:r>
              <a:rPr lang="en-US" altLang="zh-CN" dirty="0">
                <a:hlinkClick r:id="rId3"/>
              </a:rPr>
              <a:t>— </a:t>
            </a:r>
            <a:r>
              <a:rPr lang="en-US" dirty="0" err="1">
                <a:hlinkClick r:id="rId3"/>
              </a:rPr>
              <a:t>Biopython-cn</a:t>
            </a:r>
            <a:r>
              <a:rPr lang="en-US" dirty="0">
                <a:hlinkClick r:id="rId3"/>
              </a:rPr>
              <a:t> 0.1 </a:t>
            </a:r>
            <a:r>
              <a:rPr lang="zh-CN" altLang="en-US" dirty="0">
                <a:hlinkClick r:id="rId3"/>
              </a:rPr>
              <a:t>文档</a:t>
            </a:r>
            <a:endParaRPr lang="en-US" altLang="zh-CN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致力于通过创造高质量的和可重复利用的模块及 类，从而使得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在生物信息学中的应用变得更加容易。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7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https://biopython-cn.readthedocs.io/zh_CN/latest/cn/chr17.html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同时展示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tRNA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基因。通过解析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Arabidopsis thaliana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个染色体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GenBank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文件，可以对他们进行定位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NLTK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，全称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，自然语言处理工具包，是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研究领域常用的一个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库，由宾夕法尼亚大学的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 Bird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Loper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的基础上开发的一个模块，至今已有超过十万行的代码。这是一个开源项目，包含数据集、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模块、教程等。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66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81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FreqDist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统计词的频率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dirty="0"/>
              <a:t> </a:t>
            </a:r>
            <a:r>
              <a:rPr lang="en-US" dirty="0" err="1"/>
              <a:t>nltk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dirty="0"/>
              <a:t> *</a:t>
            </a:r>
          </a:p>
          <a:p>
            <a:r>
              <a:rPr lang="en-US" dirty="0"/>
              <a:t>tem = 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hello'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'world'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</a:t>
            </a:r>
            <a:r>
              <a:rPr lang="en-US" dirty="0" err="1"/>
              <a:t>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/>
              <a:t>]</a:t>
            </a:r>
          </a:p>
          <a:p>
            <a:r>
              <a:rPr lang="en-US" dirty="0"/>
              <a:t>print(</a:t>
            </a:r>
            <a:r>
              <a:rPr lang="en-US" dirty="0" err="1"/>
              <a:t>FreqDist</a:t>
            </a:r>
            <a:r>
              <a:rPr lang="en-US" dirty="0"/>
              <a:t>(tem))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FreqDist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({'dear':</a:t>
            </a:r>
            <a:r>
              <a:rPr lang="en-US" dirty="0"/>
              <a:t> </a:t>
            </a:r>
            <a:r>
              <a:rPr lang="en-US" dirty="0">
                <a:effectLst/>
              </a:rPr>
              <a:t>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'hello':</a:t>
            </a:r>
            <a:r>
              <a:rPr lang="en-US" dirty="0"/>
              <a:t> </a:t>
            </a:r>
            <a:r>
              <a:rPr lang="en-US" dirty="0">
                <a:effectLst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'world':</a:t>
            </a:r>
            <a:r>
              <a:rPr lang="en-US" dirty="0"/>
              <a:t> </a:t>
            </a:r>
            <a:r>
              <a:rPr lang="en-US" dirty="0">
                <a:effectLst/>
              </a:rPr>
              <a:t>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</a:t>
            </a:r>
          </a:p>
          <a:p>
            <a:r>
              <a:rPr lang="en-US" dirty="0"/>
              <a:t>from </a:t>
            </a:r>
            <a:r>
              <a:rPr lang="en-US" dirty="0" err="1"/>
              <a:t>nltk.corpus</a:t>
            </a:r>
            <a:r>
              <a:rPr lang="en-US" dirty="0"/>
              <a:t> import inaugural</a:t>
            </a:r>
          </a:p>
          <a:p>
            <a:r>
              <a:rPr lang="en-US" dirty="0"/>
              <a:t>from </a:t>
            </a:r>
            <a:r>
              <a:rPr lang="en-US" dirty="0" err="1"/>
              <a:t>nltk.probability</a:t>
            </a:r>
            <a:r>
              <a:rPr lang="en-US" dirty="0"/>
              <a:t> import </a:t>
            </a:r>
            <a:r>
              <a:rPr lang="en-US" dirty="0" err="1"/>
              <a:t>ConditionalFreqDist</a:t>
            </a:r>
            <a:endParaRPr lang="en-US" dirty="0"/>
          </a:p>
          <a:p>
            <a:r>
              <a:rPr lang="en-US" dirty="0" err="1"/>
              <a:t>cfd</a:t>
            </a:r>
            <a:r>
              <a:rPr lang="en-US" dirty="0"/>
              <a:t> = </a:t>
            </a:r>
            <a:r>
              <a:rPr lang="en-US" dirty="0" err="1"/>
              <a:t>ConditionalFreqDist</a:t>
            </a:r>
            <a:r>
              <a:rPr lang="en-US" dirty="0"/>
              <a:t>((</a:t>
            </a:r>
            <a:r>
              <a:rPr lang="en-US" dirty="0" err="1"/>
              <a:t>fileid</a:t>
            </a:r>
            <a:r>
              <a:rPr lang="en-US" dirty="0"/>
              <a:t>, </a:t>
            </a:r>
            <a:r>
              <a:rPr lang="en-US" dirty="0" err="1"/>
              <a:t>len</a:t>
            </a:r>
            <a:r>
              <a:rPr lang="en-US" dirty="0"/>
              <a:t>(w)) for </a:t>
            </a:r>
            <a:r>
              <a:rPr lang="en-US" dirty="0" err="1"/>
              <a:t>fileid</a:t>
            </a:r>
            <a:r>
              <a:rPr lang="en-US" dirty="0"/>
              <a:t> in </a:t>
            </a:r>
            <a:r>
              <a:rPr lang="en-US" dirty="0" err="1"/>
              <a:t>inaugural.fileids</a:t>
            </a:r>
            <a:r>
              <a:rPr lang="en-US" dirty="0"/>
              <a:t>() for w in </a:t>
            </a:r>
            <a:r>
              <a:rPr lang="en-US" dirty="0" err="1"/>
              <a:t>inaugural.words</a:t>
            </a:r>
            <a:r>
              <a:rPr lang="en-US" dirty="0"/>
              <a:t>(</a:t>
            </a:r>
            <a:r>
              <a:rPr lang="en-US" dirty="0" err="1"/>
              <a:t>fileid</a:t>
            </a:r>
            <a:r>
              <a:rPr lang="en-US" dirty="0"/>
              <a:t>) if </a:t>
            </a:r>
            <a:r>
              <a:rPr lang="en-US" dirty="0" err="1"/>
              <a:t>fileid</a:t>
            </a:r>
            <a:r>
              <a:rPr lang="en-US" dirty="0"/>
              <a:t> &gt; '1950')</a:t>
            </a:r>
          </a:p>
          <a:p>
            <a:r>
              <a:rPr lang="en-US" dirty="0"/>
              <a:t>print(</a:t>
            </a:r>
            <a:r>
              <a:rPr lang="en-US" dirty="0" err="1"/>
              <a:t>cfd.items</a:t>
            </a:r>
            <a:r>
              <a:rPr lang="en-US" dirty="0"/>
              <a:t>()[:40])</a:t>
            </a:r>
          </a:p>
          <a:p>
            <a:r>
              <a:rPr lang="en-US" dirty="0" err="1"/>
              <a:t>cfd.plot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801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88020851-DCD7-4232-B0C3-461CB708734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46D2"/>
                </a:solidFill>
              </a:defRPr>
            </a:lvl1pPr>
          </a:lstStyle>
          <a:p>
            <a:pPr>
              <a:defRPr/>
            </a:pPr>
            <a:fld id="{48AE39C6-15C2-4807-8E1B-3C327B9D5887}" type="datetime4">
              <a:rPr lang="en-US" altLang="zh-CN" smtClean="0"/>
              <a:t>October 11, 2022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9EECB-3C99-4366-A15A-BA97BD83FED8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659-05D9-490A-B3D0-FD33CD1664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8ABE-C3CE-4473-8B56-462A72AD3100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E6B4-3356-4539-B2D7-DEC7EBC03C8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85A8B-1B23-4E5F-9616-BD125CD45E96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C252-56B2-46B1-9A0D-824C8FB492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2875"/>
            <a:ext cx="3009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AAAF-8AA8-4465-94F4-AC95E791CFE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6BF03-17DF-474C-986B-8CCF910A89B1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1FFB0-C415-44D1-9D5D-2AB1F31746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20811-0F58-4E0C-8718-BCDEA892BC40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6D99-58DA-4C6D-866B-384BA8B4FA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055D0-3F6E-4525-9940-3A04C76C7FFD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7E696-B69E-41C6-BBEC-3D2FC3C1BF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A7719-E8D0-47BA-8FD9-E16012AF59CB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0CC04-7929-45ED-A5EA-D1085C2BAB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9CC61-F3E2-4166-AD97-E4B62E12A2CA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ECD03-C8D5-4708-B29F-BDFE1BD729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5F5-8CD0-4877-B434-7421E7CB31A3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3C4F-D2AC-402C-B720-14708FC93B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A08E2-5DF4-4FD2-9167-CA839EDD21B1}" type="datetime4">
              <a:rPr lang="en-US" altLang="zh-CN"/>
              <a:t>October 11, 2022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 Structure and Programming, 2010 Fall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8A050-2F7F-4890-A49B-FEF7D667FF6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D7108-400D-483F-B44C-D44F85D334A8}" type="datetime4">
              <a:rPr lang="en-US" altLang="zh-CN" smtClean="0"/>
              <a:t>October 11, 2022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3F21F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/>
              <a:t>Big Data Computing Technology, 2017 Fall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0B1466-B9A4-434F-A814-9913A65E28A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3400" y="1295400"/>
            <a:ext cx="8153400" cy="4498975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2060"/>
                </a:solidFill>
                <a:latin typeface="Calibri" panose="020F0502020204030204" pitchFamily="34" charset="0"/>
              </a:rPr>
              <a:t>Lecture 9</a:t>
            </a:r>
            <a:r>
              <a:rPr lang="zh-CN" altLang="en-US" sz="4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 数据可视化技术</a:t>
            </a:r>
            <a:endParaRPr lang="en-US" altLang="zh-CN" sz="4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Matplotlib</a:t>
            </a:r>
            <a:r>
              <a:rPr lang="zh-CN" altLang="en-US" sz="3200" b="1" dirty="0">
                <a:solidFill>
                  <a:srgbClr val="002060"/>
                </a:solidFill>
                <a:latin typeface="Calibri" panose="020F0502020204030204" pitchFamily="34" charset="0"/>
              </a:rPr>
              <a:t>绘图</a:t>
            </a:r>
            <a:endParaRPr lang="en-US" altLang="zh-CN" sz="3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Pandas</a:t>
            </a:r>
            <a:r>
              <a:rPr lang="zh-CN" altLang="en-US" sz="3200" b="1" dirty="0">
                <a:solidFill>
                  <a:srgbClr val="002060"/>
                </a:solidFill>
                <a:latin typeface="Calibri" panose="020F0502020204030204" pitchFamily="34" charset="0"/>
              </a:rPr>
              <a:t>绘图工具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rgbClr val="002060"/>
                </a:solidFill>
                <a:latin typeface="Calibri" panose="020F0502020204030204" pitchFamily="34" charset="0"/>
              </a:rPr>
              <a:t>大屏可视化设计</a:t>
            </a:r>
            <a:endParaRPr lang="en-US" altLang="zh-CN" sz="40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en-US" altLang="zh-CN" sz="4000" b="1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06244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Pylab</a:t>
            </a:r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绘图</a:t>
            </a:r>
          </a:p>
        </p:txBody>
      </p:sp>
      <p:pic>
        <p:nvPicPr>
          <p:cNvPr id="19" name="image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483" y="1447483"/>
            <a:ext cx="3608705" cy="2767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7800"/>
            <a:ext cx="4046855" cy="38735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181600" y="3657600"/>
            <a:ext cx="2514600" cy="4572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marL="0" indent="0" algn="l">
              <a:buClrTx/>
              <a:buSzTx/>
              <a:buNone/>
            </a:pPr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201326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11.2 </a:t>
            </a:r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绘图属性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446716"/>
            <a:ext cx="4313555" cy="3909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00200" y="5696989"/>
            <a:ext cx="63696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Matplotlib图像默认可以控制的属性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133600"/>
            <a:ext cx="9000490" cy="32645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色彩和样式（续）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839200" cy="43065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41856" y="228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4427855" cy="440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400550" cy="337185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52400" y="4724400"/>
            <a:ext cx="4267200" cy="1066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152400"/>
            <a:ext cx="35052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线条属性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668385" cy="418909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2438400" y="2133600"/>
            <a:ext cx="2895600" cy="335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5943600" y="2286000"/>
            <a:ext cx="685800" cy="2057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00400" y="228600"/>
            <a:ext cx="35052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子区属性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8857615" cy="3820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004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子区属性</a:t>
            </a:r>
            <a:r>
              <a:rPr 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subplot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10625" cy="4522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子图属性</a:t>
            </a:r>
            <a:r>
              <a:rPr 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axes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56345"/>
            <a:ext cx="8848725" cy="4632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1033125"/>
            <a:ext cx="697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axes()</a:t>
            </a:r>
            <a:r>
              <a:rPr lang="zh-CN" altLang="en-US" sz="2800" b="1" dirty="0">
                <a:solidFill>
                  <a:srgbClr val="FF0000"/>
                </a:solidFill>
              </a:rPr>
              <a:t>为当前</a:t>
            </a:r>
            <a:r>
              <a:rPr lang="en-US" altLang="zh-CN" sz="2800" b="1" dirty="0">
                <a:solidFill>
                  <a:srgbClr val="FF0000"/>
                </a:solidFill>
              </a:rPr>
              <a:t>figure</a:t>
            </a:r>
            <a:r>
              <a:rPr lang="zh-CN" altLang="en-US" sz="2800" b="1" dirty="0">
                <a:solidFill>
                  <a:srgbClr val="FF0000"/>
                </a:solidFill>
              </a:rPr>
              <a:t>添加一个</a:t>
            </a:r>
            <a:r>
              <a:rPr lang="en-US" altLang="zh-CN" sz="2800" b="1" dirty="0">
                <a:solidFill>
                  <a:srgbClr val="FF0000"/>
                </a:solidFill>
              </a:rPr>
              <a:t>axes</a:t>
            </a:r>
            <a:r>
              <a:rPr lang="zh-CN" altLang="en-US" sz="2800" b="1" dirty="0">
                <a:solidFill>
                  <a:srgbClr val="FF0000"/>
                </a:solidFill>
              </a:rPr>
              <a:t>（子图）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2336" y="6326980"/>
            <a:ext cx="854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比喻：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axes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是自由摆放的子图，甚至可以相互重叠，而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subplot</a:t>
            </a:r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是自动对齐到网格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67482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11.3 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" y="2590800"/>
            <a:ext cx="4469130" cy="1796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034" y="2590800"/>
            <a:ext cx="4545965" cy="3685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200" y="1471613"/>
            <a:ext cx="769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当不指定横坐标时，</a:t>
            </a:r>
            <a:r>
              <a:rPr lang="en-US" altLang="zh-CN" sz="2400" b="1" dirty="0" err="1"/>
              <a:t>pyplot.plot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会从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开始绘制横轴。</a:t>
            </a:r>
            <a:endParaRPr lang="en-US" sz="24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685800" y="1219200"/>
            <a:ext cx="3795713" cy="9144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教学目标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了解</a:t>
            </a:r>
            <a:r>
              <a:rPr lang="en-US" altLang="zh-CN" dirty="0"/>
              <a:t>Python</a:t>
            </a:r>
            <a:r>
              <a:rPr lang="zh-CN" altLang="en-US" dirty="0"/>
              <a:t>数据可视化实现的基本原理和主要功能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掌握大屏数据可视化技术的设计原则</a:t>
            </a:r>
            <a:endParaRPr lang="zh-CN" altLang="en-US" dirty="0">
              <a:solidFill>
                <a:srgbClr val="00206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38375"/>
            <a:ext cx="4143375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238375"/>
            <a:ext cx="4578985" cy="35617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1471613"/>
            <a:ext cx="733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Pandas</a:t>
            </a:r>
            <a:r>
              <a:rPr lang="zh-CN" altLang="en-US" sz="2400" b="1" dirty="0"/>
              <a:t>中</a:t>
            </a:r>
            <a:r>
              <a:rPr lang="en-US" altLang="zh-CN" sz="2400" b="1" dirty="0"/>
              <a:t>Series</a:t>
            </a:r>
            <a:r>
              <a:rPr lang="zh-CN" altLang="en-US" sz="2400" b="1" dirty="0"/>
              <a:t>可以直接指定</a:t>
            </a:r>
            <a:r>
              <a:rPr lang="en-US" altLang="zh-CN" sz="2400" b="1" dirty="0"/>
              <a:t>index</a:t>
            </a:r>
            <a:r>
              <a:rPr lang="zh-CN" altLang="en-US" sz="2400" b="1" dirty="0"/>
              <a:t>，绘制更方便。</a:t>
            </a:r>
            <a:endParaRPr 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2400" y="2238375"/>
            <a:ext cx="4531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closeMeansKO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([38.2, 36.9, 37.6, 38.9, 39.9, 40.6, 40.9, 40.0, 41.5, 42.2, 43.0, 39.7], index=</a:t>
            </a:r>
            <a:r>
              <a:rPr lang="en-US" dirty="0" err="1"/>
              <a:t>np.arange</a:t>
            </a:r>
            <a:r>
              <a:rPr lang="en-US" dirty="0"/>
              <a:t>(1,13))</a:t>
            </a:r>
          </a:p>
          <a:p>
            <a:r>
              <a:rPr lang="en-US" dirty="0" err="1">
                <a:solidFill>
                  <a:srgbClr val="FF0000"/>
                </a:solidFill>
              </a:rPr>
              <a:t>closeMeansKO.plot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err="1"/>
              <a:t>plt.title</a:t>
            </a:r>
            <a:r>
              <a:rPr lang="en-US" dirty="0"/>
              <a:t>('Stock Statistics of Coca-Cola')</a:t>
            </a:r>
          </a:p>
          <a:p>
            <a:r>
              <a:rPr lang="en-US" dirty="0" err="1"/>
              <a:t>plt.xlabel</a:t>
            </a:r>
            <a:r>
              <a:rPr lang="en-US" dirty="0"/>
              <a:t>('Month')</a:t>
            </a:r>
          </a:p>
          <a:p>
            <a:r>
              <a:rPr lang="en-US" dirty="0" err="1"/>
              <a:t>plt.ylabel</a:t>
            </a:r>
            <a:r>
              <a:rPr lang="en-US" dirty="0"/>
              <a:t>('Average Close Price')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040495" cy="40341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2042026"/>
            <a:ext cx="8782050" cy="41224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81200"/>
            <a:ext cx="8970645" cy="3467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05000"/>
            <a:ext cx="9023985" cy="35223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1905000"/>
            <a:ext cx="9059545" cy="41706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控制图像形式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981200"/>
            <a:ext cx="9017000" cy="3684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8686800" cy="12954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  <a:b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2800" dirty="0" err="1"/>
              <a:t>Biopython</a:t>
            </a:r>
            <a:r>
              <a:rPr lang="en-US" sz="2800" dirty="0"/>
              <a:t> </a:t>
            </a:r>
            <a:r>
              <a:rPr lang="zh-CN" altLang="en-US" sz="2800" dirty="0"/>
              <a:t>教程与手册 </a:t>
            </a:r>
            <a:r>
              <a:rPr lang="en-US" altLang="zh-CN" sz="2800" dirty="0"/>
              <a:t>— </a:t>
            </a:r>
            <a:r>
              <a:rPr lang="en-US" sz="2800" dirty="0" err="1"/>
              <a:t>Biopython-cn</a:t>
            </a:r>
            <a:r>
              <a:rPr lang="en-US" sz="2800" dirty="0"/>
              <a:t> 0.1 </a:t>
            </a:r>
            <a:r>
              <a:rPr lang="zh-CN" altLang="en-US" sz="2800" dirty="0"/>
              <a:t>文档（</a:t>
            </a:r>
            <a:r>
              <a:rPr lang="en-US" altLang="zh-CN" sz="2800" dirty="0"/>
              <a:t>https://biopython-cn.readthedocs.io/zh_CN/latest/</a:t>
            </a:r>
            <a:r>
              <a:rPr lang="zh-CN" altLang="en-US" sz="2800" dirty="0"/>
              <a:t>）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1" y="2828479"/>
            <a:ext cx="8903335" cy="3688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11430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Biopython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7400"/>
            <a:ext cx="8999855" cy="3522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85327" y="5551706"/>
            <a:ext cx="7086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https://biopython-cn.readthedocs.io/zh_CN/latest/cn/chr17.html</a:t>
            </a:r>
          </a:p>
          <a:p>
            <a:r>
              <a:rPr lang="zh-CN" altLang="en-US" sz="2000" dirty="0"/>
              <a:t>同时展示</a:t>
            </a:r>
            <a:r>
              <a:rPr lang="en-US" sz="2000" dirty="0" err="1"/>
              <a:t>tRNA</a:t>
            </a:r>
            <a:r>
              <a:rPr lang="zh-CN" altLang="en-US" sz="2000" dirty="0"/>
              <a:t>基因。通过解析 </a:t>
            </a:r>
            <a:r>
              <a:rPr lang="en-US" sz="2000" i="1" dirty="0"/>
              <a:t>Arabidopsis thaliana</a:t>
            </a:r>
            <a:r>
              <a:rPr lang="en-US" sz="2000" dirty="0"/>
              <a:t> </a:t>
            </a:r>
            <a:r>
              <a:rPr lang="zh-CN" altLang="en-US" sz="2000" dirty="0"/>
              <a:t>的</a:t>
            </a:r>
            <a:r>
              <a:rPr lang="en-US" altLang="zh-CN" sz="2000" dirty="0"/>
              <a:t>5</a:t>
            </a:r>
            <a:r>
              <a:rPr lang="zh-CN" altLang="en-US" sz="2000" dirty="0"/>
              <a:t>个染色体</a:t>
            </a:r>
            <a:r>
              <a:rPr lang="en-US" sz="2000" dirty="0" err="1"/>
              <a:t>GenBank</a:t>
            </a:r>
            <a:r>
              <a:rPr lang="zh-CN" altLang="en-US" sz="2000" dirty="0"/>
              <a:t>文件，对他们进行定位。</a:t>
            </a:r>
            <a:endParaRPr lang="en-US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1981200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NLTK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，全称</a:t>
            </a:r>
            <a:r>
              <a:rPr 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Toolkit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，自然语言处理工具包，是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研究领域常用的一个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库，由宾夕法尼亚大学的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Steven Bird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Edward 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Loper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的基础上开发的一个模块，至今已有超过十万行的代码。这是一个开源项目，包含数据集、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模块、教程等。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143000"/>
            <a:ext cx="9143999" cy="5386387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Matplotlib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来自于由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John Hunter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2002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年启动的一个用于创建图表的绘图项目，其目的是为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构建一个与</a:t>
            </a:r>
            <a:r>
              <a:rPr lang="en-US"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之间进行交互的绘图接口。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r>
              <a:rPr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最著名Python绘图库</a:t>
            </a:r>
            <a:r>
              <a:rPr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sz="2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主要用于二维绘图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。具有画图质量高、方便快捷的绘图模块等特点。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支持各种操作系统上许多不同的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GUI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后端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，而且还能将图片导出为矢量和光栅图：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SVG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JPG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PNG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BMP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GIF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3528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11.1 </a:t>
            </a:r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8815070" cy="45872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2400" y="1676400"/>
            <a:ext cx="88157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计算NTLK中目前收录的古滕堡项目的书</a:t>
            </a:r>
          </a:p>
        </p:txBody>
      </p:sp>
    </p:spTree>
    <p:extLst>
      <p:ext uri="{BB962C8B-B14F-4D97-AF65-F5344CB8AC3E}">
        <p14:creationId xmlns:p14="http://schemas.microsoft.com/office/powerpoint/2010/main" val="57244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6909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数据可视化实例：语料库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828800"/>
            <a:ext cx="8886825" cy="3084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5270182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统计语料库中</a:t>
            </a:r>
            <a:r>
              <a:rPr lang="en-US" altLang="zh-CN" sz="2400" dirty="0"/>
              <a:t>1950</a:t>
            </a:r>
            <a:r>
              <a:rPr lang="zh-CN" altLang="en-US" sz="2400" dirty="0"/>
              <a:t>年以来演说文本文件中的词频，横坐标表示词语索引。</a:t>
            </a: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" y="1649226"/>
            <a:ext cx="8944711" cy="5031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数据可视化实例：大屏数据可视化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" y="1599975"/>
            <a:ext cx="9091115" cy="511197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202550"/>
            <a:ext cx="495300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41" y="1219200"/>
            <a:ext cx="889571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数据可视化，是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关于数据视觉表现形式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的科学技术研究。这种数据的视觉表现形式被定义为，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一种以某种概要形式抽提出来的信息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，包括相应信息单位的各种属性和变量。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大屏可分为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信息展示、数据分析、监控预警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三大类。利用屏幕大可展示信息多的特点，将复杂、抽象的内容通过可视化更加直观的方式，以易于理解的形式帮助人们更好决策。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简单的说，大屏就是就是一个巨大化的Dashboard（仪表盘）。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大屏数据可视化设计：需求分析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8402955" cy="51066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大屏数据可视化设计：大屏拼接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6663055" cy="516064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大屏数据可视化设计：页面布局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69415"/>
            <a:ext cx="4836160" cy="511238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906843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大屏数据可视化设计：图表类型选择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内容占位符 5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72" y="1676301"/>
            <a:ext cx="9167355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800465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大屏数据可视化设计：字体字号选择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434580" cy="50761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04281" y="1143000"/>
            <a:ext cx="8634919" cy="5292725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dirty="0"/>
              <a:t>方便快捷的绘图模块</a:t>
            </a:r>
          </a:p>
          <a:p>
            <a:pPr marL="0" indent="0">
              <a:buNone/>
            </a:pPr>
            <a:r>
              <a:rPr dirty="0"/>
              <a:t>•</a:t>
            </a:r>
            <a:r>
              <a:rPr lang="en-US" dirty="0"/>
              <a:t> </a:t>
            </a:r>
            <a:r>
              <a:rPr dirty="0"/>
              <a:t>绘图API——pyplot模块</a:t>
            </a:r>
          </a:p>
          <a:p>
            <a:pPr marL="0" indent="0">
              <a:buNone/>
            </a:pPr>
            <a:r>
              <a:rPr dirty="0"/>
              <a:t>•</a:t>
            </a:r>
            <a:r>
              <a:rPr lang="en-US" dirty="0"/>
              <a:t> </a:t>
            </a:r>
            <a:r>
              <a:rPr dirty="0"/>
              <a:t>集成库——pylab模块（包含NumPy和pyplot中的常用函数）</a:t>
            </a:r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3276600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en-US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</a:t>
            </a: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入门</a:t>
            </a:r>
          </a:p>
        </p:txBody>
      </p:sp>
      <p:pic>
        <p:nvPicPr>
          <p:cNvPr id="9" name="image3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57200" y="3627755"/>
            <a:ext cx="3801110" cy="3191510"/>
          </a:xfrm>
          <a:prstGeom prst="rect">
            <a:avLst/>
          </a:prstGeom>
        </p:spPr>
      </p:pic>
      <p:pic>
        <p:nvPicPr>
          <p:cNvPr id="11" name="image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3657600"/>
            <a:ext cx="3723640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大屏数据可视化设计注意事项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530" y="1600200"/>
            <a:ext cx="889571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屏幕投射效果不佳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</a:p>
          <a:p>
            <a:pPr marL="0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条件允许的情况下，设计前先用的不同风格设计在屏幕上投放，了解颜色差距，对比色临近色、渐变色等在大屏上是否存在色差。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等比例放大投射会发虚问题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（1）大屏逻辑分辨率（设计分辨率），（2）显卡输出分辨率，（3）视频矩阵切换器（DVI）支持分辨率，（4）大屏实际物理分辨率 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大屏显示被拉伸或压缩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可能由于视频扩展器显示不正确导致压缩或拉伸，那么需要了解被压缩的比例，并对其进行校正。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0" y="1471613"/>
            <a:ext cx="9143999" cy="5386387"/>
          </a:xfrm>
        </p:spPr>
        <p:txBody>
          <a:bodyPr/>
          <a:lstStyle/>
          <a:p>
            <a:pPr algn="just"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76200" y="914400"/>
            <a:ext cx="8196580" cy="89725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大屏数据可视化参考样式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600" y="1828800"/>
            <a:ext cx="88957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图表工具：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Apache ECharts、Highcharts。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第三方开发工具：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DataV数据可视化、腾讯云图、百度智能云。原生开发：HTML5、JS、CSS、WebGL、unity。</a:t>
            </a: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l"/>
            </a:pPr>
            <a:endParaRPr lang="zh-CN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4800" y="1676400"/>
            <a:ext cx="8797925" cy="4498975"/>
          </a:xfrm>
        </p:spPr>
        <p:txBody>
          <a:bodyPr/>
          <a:lstStyle/>
          <a:p>
            <a:r>
              <a:rPr lang="zh-CN" altLang="en-US"/>
              <a:t>可口可乐公司近一年来股票收盘价的月平均价</a:t>
            </a:r>
          </a:p>
        </p:txBody>
      </p:sp>
      <p:pic>
        <p:nvPicPr>
          <p:cNvPr id="13" name="image3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2514600"/>
            <a:ext cx="2734945" cy="297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514600"/>
            <a:ext cx="6070600" cy="3879850"/>
          </a:xfrm>
          <a:prstGeom prst="rect">
            <a:avLst/>
          </a:prstGeom>
        </p:spPr>
      </p:pic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76200" y="9906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8892" y="11430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将可口可乐公司近一年来股票收盘价的月平均价绘制成折线图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matplotlib.pyplot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plt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FF0000"/>
                </a:solidFill>
              </a:rPr>
              <a:t>plt.plot</a:t>
            </a:r>
            <a:r>
              <a:rPr lang="en-US" altLang="zh-CN" sz="2400" dirty="0"/>
              <a:t>([1, 2, 3, 4], [1, 4, 9, 16])</a:t>
            </a:r>
          </a:p>
          <a:p>
            <a:pPr marL="0" indent="0">
              <a:buNone/>
            </a:pPr>
            <a:r>
              <a:rPr lang="en-US" altLang="zh-CN" sz="2400" dirty="0" err="1"/>
              <a:t>plt.show</a:t>
            </a:r>
            <a:r>
              <a:rPr lang="en-US" altLang="zh-CN" sz="2400" dirty="0"/>
              <a:t>()</a:t>
            </a:r>
            <a:endParaRPr lang="zh-CN" altLang="en-US" dirty="0"/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05200"/>
            <a:ext cx="3955505" cy="3199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05200"/>
            <a:ext cx="3983308" cy="3199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200" y="1143000"/>
            <a:ext cx="8797925" cy="4498975"/>
          </a:xfrm>
        </p:spPr>
        <p:txBody>
          <a:bodyPr/>
          <a:lstStyle/>
          <a:p>
            <a:r>
              <a:rPr lang="en-US" altLang="zh-CN" dirty="0" err="1"/>
              <a:t>NumPy</a:t>
            </a:r>
            <a:r>
              <a:rPr lang="zh-CN" altLang="en-US" dirty="0"/>
              <a:t>数组也可以作为</a:t>
            </a:r>
            <a:r>
              <a:rPr lang="en-US" altLang="zh-CN" dirty="0" err="1"/>
              <a:t>Matplotlib</a:t>
            </a:r>
            <a:r>
              <a:rPr lang="zh-CN" altLang="en-US" dirty="0"/>
              <a:t>的参数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4146550" cy="3257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81200"/>
            <a:ext cx="4337050" cy="2175510"/>
          </a:xfrm>
          <a:prstGeom prst="rect">
            <a:avLst/>
          </a:prstGeom>
        </p:spPr>
      </p:pic>
      <p:sp>
        <p:nvSpPr>
          <p:cNvPr id="7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Pyplot</a:t>
            </a:r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200" y="11430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将可口可乐公司近一年来股票收盘价的月平均价绘制成散点图</a:t>
            </a:r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76612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散点图</a:t>
            </a:r>
          </a:p>
        </p:txBody>
      </p:sp>
      <p:pic>
        <p:nvPicPr>
          <p:cNvPr id="15" name="image4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09283" y="2285683"/>
            <a:ext cx="3550285" cy="2736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86000"/>
            <a:ext cx="347662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990" y="1219200"/>
            <a:ext cx="8797925" cy="4498975"/>
          </a:xfrm>
        </p:spPr>
        <p:txBody>
          <a:bodyPr/>
          <a:lstStyle/>
          <a:p>
            <a:r>
              <a:rPr lang="zh-CN" altLang="en-US" dirty="0"/>
              <a:t>将可口可乐公司近一年来股票收盘价的月平均价绘制成柱状图</a:t>
            </a:r>
          </a:p>
        </p:txBody>
      </p:sp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3311525" y="152400"/>
            <a:ext cx="5562600" cy="89693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Pyplot</a:t>
            </a:r>
            <a:r>
              <a:rPr lang="zh-CN" altLang="en-US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柱状图</a:t>
            </a:r>
          </a:p>
        </p:txBody>
      </p:sp>
      <p:pic>
        <p:nvPicPr>
          <p:cNvPr id="17" name="image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873" y="2361883"/>
            <a:ext cx="3493135" cy="2687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90" y="2438400"/>
            <a:ext cx="3267075" cy="3028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29,&quot;width&quot;:313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09,&quot;width&quot;:559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1280</Words>
  <Application>Microsoft Office PowerPoint</Application>
  <PresentationFormat>全屏显示(4:3)</PresentationFormat>
  <Paragraphs>126</Paragraphs>
  <Slides>41</Slides>
  <Notes>7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-apple-system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教学目标</vt:lpstr>
      <vt:lpstr>11.1 Matplotlib绘图</vt:lpstr>
      <vt:lpstr>Matplotlib API入门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11.2 Matplotlib绘图属性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11.3 Pandas绘图</vt:lpstr>
      <vt:lpstr>Pandas绘图</vt:lpstr>
      <vt:lpstr>Pandas绘图</vt:lpstr>
      <vt:lpstr>Pandas控制图像形式</vt:lpstr>
      <vt:lpstr>Pandas控制图像形式</vt:lpstr>
      <vt:lpstr>Pandas控制图像形式</vt:lpstr>
      <vt:lpstr>Pandas控制图像形式</vt:lpstr>
      <vt:lpstr>Pandas控制图像形式</vt:lpstr>
      <vt:lpstr>数据可视化实例：Biopython Biopython 教程与手册 — Biopython-cn 0.1 文档（https://biopython-cn.readthedocs.io/zh_CN/latest/）</vt:lpstr>
      <vt:lpstr>数据可视化实例：Biopython</vt:lpstr>
      <vt:lpstr>数据可视化实例：语料库</vt:lpstr>
      <vt:lpstr>数据可视化实例：语料库</vt:lpstr>
      <vt:lpstr>数据可视化实例：语料库</vt:lpstr>
      <vt:lpstr>数据可视化实例：大屏数据可视化</vt:lpstr>
      <vt:lpstr>数据可视化实例：大屏数据可视化</vt:lpstr>
      <vt:lpstr>大屏数据可视化设计</vt:lpstr>
      <vt:lpstr>大屏数据可视化设计：需求分析</vt:lpstr>
      <vt:lpstr>大屏数据可视化设计：大屏拼接</vt:lpstr>
      <vt:lpstr>大屏数据可视化设计：页面布局</vt:lpstr>
      <vt:lpstr>大屏数据可视化设计：图表类型选择</vt:lpstr>
      <vt:lpstr>大屏数据可视化设计：字体字号选择</vt:lpstr>
      <vt:lpstr>大屏数据可视化设计注意事项</vt:lpstr>
      <vt:lpstr>大屏数据可视化参考样式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abc</dc:creator>
  <cp:lastModifiedBy>China Tom</cp:lastModifiedBy>
  <cp:revision>339</cp:revision>
  <dcterms:created xsi:type="dcterms:W3CDTF">2010-07-16T22:48:00Z</dcterms:created>
  <dcterms:modified xsi:type="dcterms:W3CDTF">2022-10-11T05:53:47Z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3BCBC163CCB44647ACC4F784EB76BD4D</vt:lpwstr>
  </property>
  <property fmtid="{D5CDD505-2E9C-101B-9397-08002B2CF9AE}" pid="3" name="KSOProductBuildVer">
    <vt:lpwstr>2052-11.1.0.10667</vt:lpwstr>
  </property>
</Properties>
</file>